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92" r:id="rId4"/>
    <p:sldId id="300" r:id="rId5"/>
    <p:sldId id="301" r:id="rId6"/>
    <p:sldId id="302" r:id="rId7"/>
    <p:sldId id="293" r:id="rId8"/>
    <p:sldId id="279" r:id="rId9"/>
    <p:sldId id="280" r:id="rId10"/>
    <p:sldId id="303" r:id="rId11"/>
    <p:sldId id="295" r:id="rId12"/>
    <p:sldId id="29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04" r:id="rId22"/>
    <p:sldId id="297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800A"/>
    <a:srgbClr val="8EAD1B"/>
    <a:srgbClr val="97BE62"/>
    <a:srgbClr val="8EB56B"/>
    <a:srgbClr val="B3B56B"/>
    <a:srgbClr val="005696"/>
    <a:srgbClr val="FF6600"/>
    <a:srgbClr val="1B7F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12" autoAdjust="0"/>
  </p:normalViewPr>
  <p:slideViewPr>
    <p:cSldViewPr>
      <p:cViewPr varScale="1">
        <p:scale>
          <a:sx n="62" d="100"/>
          <a:sy n="62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49827-79ED-4FB2-AB56-0367D765D3A2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359CB-704E-4D27-973C-72A1EB529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34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359CB-704E-4D27-973C-72A1EB5299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86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079A7A-C10E-4CBD-9480-C1EDADB007C0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0E8D-A3C1-4283-B8E7-F49CAC30B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06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6F65-241B-41E2-887A-009010E8AEE7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D317-9FD0-4105-A892-64C8367E4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36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EDB0-377B-42D8-8A01-EB16FE29F7D7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4890-03F4-4BF4-B64E-813F1F0C1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3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6562-9AAC-4175-B00E-FE02CAB1C476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D875-9535-4D5C-BA52-9B3A290D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99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55C854-8174-41F7-B305-776FEC817087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DBE8-FDFB-4AB5-BBC8-CC84F8FF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44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2801-8956-4582-A6F3-89EA912557D8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1FAA-2A54-4719-951B-9A0667039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35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E844-80E7-4BC1-B670-EC5D6AFE8F35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F2AA-6CC4-453C-B38B-2BABC65C8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44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1A28-84D5-4183-BC50-A821ED197568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954A-D146-41F9-829A-A5870EC67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8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48155A-BA7F-42F2-AD4D-BA450A03F153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7CD6-EB4B-462E-A817-6B05921A1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45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910A-58D5-4067-9939-79CE4BFC985A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3ECE-2E8E-49E2-9EDC-3FB9050D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0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90F89A-A3B6-40CD-8F1B-192267B2330B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C675-70B0-4F33-BD38-E1F5B2EC0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8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515C8E5-6777-4A04-B939-E0E17C540172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6851864-EC2B-4944-9F72-8B33ABC04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60" r:id="rId7"/>
    <p:sldLayoutId id="2147483755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lbyrt@web.a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81" y="897260"/>
            <a:ext cx="7772400" cy="18002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y-AM" sz="2200" dirty="0" smtClean="0">
                <a:solidFill>
                  <a:schemeClr val="accent4">
                    <a:lumMod val="75000"/>
                  </a:schemeClr>
                </a:solidFill>
              </a:rPr>
              <a:t>Ինտերնետ </a:t>
            </a:r>
            <a:r>
              <a:rPr lang="hy-AM" sz="2200" dirty="0">
                <a:solidFill>
                  <a:schemeClr val="accent4">
                    <a:lumMod val="75000"/>
                  </a:schemeClr>
                </a:solidFill>
              </a:rPr>
              <a:t>Տ</a:t>
            </a:r>
            <a:r>
              <a:rPr lang="hy-AM" sz="2200" dirty="0" smtClean="0">
                <a:solidFill>
                  <a:schemeClr val="accent4">
                    <a:lumMod val="75000"/>
                  </a:schemeClr>
                </a:solidFill>
              </a:rPr>
              <a:t>րաֆիկի </a:t>
            </a:r>
            <a:r>
              <a:rPr lang="hy-AM" sz="2200" dirty="0">
                <a:solidFill>
                  <a:schemeClr val="accent4">
                    <a:lumMod val="75000"/>
                  </a:schemeClr>
                </a:solidFill>
              </a:rPr>
              <a:t>Փ</a:t>
            </a:r>
            <a:r>
              <a:rPr lang="hy-AM" sz="2200" dirty="0" smtClean="0">
                <a:solidFill>
                  <a:schemeClr val="accent4">
                    <a:lumMod val="75000"/>
                  </a:schemeClr>
                </a:solidFill>
              </a:rPr>
              <a:t>ոխանակման </a:t>
            </a:r>
            <a:r>
              <a:rPr lang="hy-AM" sz="2200" dirty="0">
                <a:solidFill>
                  <a:schemeClr val="accent4">
                    <a:lumMod val="75000"/>
                  </a:schemeClr>
                </a:solidFill>
              </a:rPr>
              <a:t>Հ</a:t>
            </a:r>
            <a:r>
              <a:rPr lang="hy-AM" sz="2200" dirty="0" smtClean="0">
                <a:solidFill>
                  <a:schemeClr val="accent4">
                    <a:lumMod val="75000"/>
                  </a:schemeClr>
                </a:solidFill>
              </a:rPr>
              <a:t>այկական Կենտրոն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ArmIX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y-AM" b="1" dirty="0" smtClean="0"/>
              <a:t>1</a:t>
            </a:r>
            <a:r>
              <a:rPr lang="en-US" b="1" dirty="0" smtClean="0"/>
              <a:t>9</a:t>
            </a:r>
            <a:r>
              <a:rPr lang="hy-AM" b="1" dirty="0" smtClean="0"/>
              <a:t> Հոկտեմբերի</a:t>
            </a:r>
            <a:r>
              <a:rPr lang="en-US" b="1" smtClean="0"/>
              <a:t> </a:t>
            </a:r>
            <a:r>
              <a:rPr lang="en-US" b="1" smtClean="0"/>
              <a:t>2018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y-AM" b="1" dirty="0" smtClean="0"/>
              <a:t>Ալբերտ Տոնեյան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33400"/>
            <a:ext cx="7772400" cy="685800"/>
          </a:xfrm>
          <a:prstGeom prst="rect">
            <a:avLst/>
          </a:prstGeom>
        </p:spPr>
        <p:txBody>
          <a:bodyPr lIns="45720" rIns="45720" anchor="b">
            <a:normAutofit fontScale="90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4500" b="1" dirty="0"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9" name="Picture 1" descr="\\SSERVER\UITEFinal\Vahan\ARMIX\_____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91600"/>
            <a:ext cx="2087588" cy="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Deltatelecom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Arpinet</a:t>
            </a:r>
            <a:r>
              <a:rPr lang="en-US" dirty="0" smtClean="0"/>
              <a:t> 1Gbps</a:t>
            </a:r>
          </a:p>
          <a:p>
            <a:pPr eaLnBrk="1" hangingPunct="1"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15573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98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NFSEN </a:t>
            </a:r>
            <a:r>
              <a:rPr lang="hy-AM" dirty="0" smtClean="0"/>
              <a:t>Կոլեկտոր </a:t>
            </a:r>
            <a:r>
              <a:rPr lang="en-US" dirty="0" err="1" smtClean="0"/>
              <a:t>sFlow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620688"/>
            <a:ext cx="7128792" cy="4978992"/>
          </a:xfrm>
        </p:spPr>
      </p:pic>
    </p:spTree>
    <p:extLst>
      <p:ext uri="{BB962C8B-B14F-4D97-AF65-F5344CB8AC3E}">
        <p14:creationId xmlns:p14="http://schemas.microsoft.com/office/powerpoint/2010/main" xmlns="" val="12933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 </a:t>
            </a:r>
            <a:r>
              <a:rPr lang="hy-AM" dirty="0" smtClean="0"/>
              <a:t>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96477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Ամիքսի գումարային տրաֆիկի օրինակ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30225"/>
            <a:ext cx="7128792" cy="5229581"/>
          </a:xfrm>
        </p:spPr>
      </p:pic>
    </p:spTree>
    <p:extLst>
      <p:ext uri="{BB962C8B-B14F-4D97-AF65-F5344CB8AC3E}">
        <p14:creationId xmlns:p14="http://schemas.microsoft.com/office/powerpoint/2010/main" xmlns="" val="417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59" y="530226"/>
            <a:ext cx="7358709" cy="4842990"/>
          </a:xfrm>
        </p:spPr>
      </p:pic>
    </p:spTree>
    <p:extLst>
      <p:ext uri="{BB962C8B-B14F-4D97-AF65-F5344CB8AC3E}">
        <p14:creationId xmlns:p14="http://schemas.microsoft.com/office/powerpoint/2010/main" xmlns="" val="37847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59" y="530225"/>
            <a:ext cx="7287934" cy="4554959"/>
          </a:xfrm>
        </p:spPr>
      </p:pic>
    </p:spTree>
    <p:extLst>
      <p:ext uri="{BB962C8B-B14F-4D97-AF65-F5344CB8AC3E}">
        <p14:creationId xmlns:p14="http://schemas.microsoft.com/office/powerpoint/2010/main" xmlns="" val="263119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59" y="530225"/>
            <a:ext cx="7287934" cy="4554959"/>
          </a:xfrm>
        </p:spPr>
      </p:pic>
    </p:spTree>
    <p:extLst>
      <p:ext uri="{BB962C8B-B14F-4D97-AF65-F5344CB8AC3E}">
        <p14:creationId xmlns:p14="http://schemas.microsoft.com/office/powerpoint/2010/main" xmlns="" val="372884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58" y="530225"/>
            <a:ext cx="7403147" cy="4626967"/>
          </a:xfrm>
        </p:spPr>
      </p:pic>
    </p:spTree>
    <p:extLst>
      <p:ext uri="{BB962C8B-B14F-4D97-AF65-F5344CB8AC3E}">
        <p14:creationId xmlns:p14="http://schemas.microsoft.com/office/powerpoint/2010/main" xmlns="" val="200064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58" y="530225"/>
            <a:ext cx="7403147" cy="4626967"/>
          </a:xfrm>
        </p:spPr>
      </p:pic>
    </p:spTree>
    <p:extLst>
      <p:ext uri="{BB962C8B-B14F-4D97-AF65-F5344CB8AC3E}">
        <p14:creationId xmlns:p14="http://schemas.microsoft.com/office/powerpoint/2010/main" xmlns="" val="16708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59" y="530225"/>
            <a:ext cx="6700520" cy="4187825"/>
          </a:xfrm>
        </p:spPr>
      </p:pic>
    </p:spTree>
    <p:extLst>
      <p:ext uri="{BB962C8B-B14F-4D97-AF65-F5344CB8AC3E}">
        <p14:creationId xmlns:p14="http://schemas.microsoft.com/office/powerpoint/2010/main" xmlns="" val="14723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59" y="530225"/>
            <a:ext cx="6700520" cy="4187825"/>
          </a:xfrm>
        </p:spPr>
      </p:pic>
    </p:spTree>
    <p:extLst>
      <p:ext uri="{BB962C8B-B14F-4D97-AF65-F5344CB8AC3E}">
        <p14:creationId xmlns:p14="http://schemas.microsoft.com/office/powerpoint/2010/main" xmlns="" val="306184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429000"/>
            <a:ext cx="8183562" cy="625475"/>
          </a:xfrm>
        </p:spPr>
        <p:txBody>
          <a:bodyPr>
            <a:normAutofit/>
          </a:bodyPr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hy-AM" sz="1600" dirty="0" smtClean="0"/>
              <a:t> </a:t>
            </a:r>
            <a:r>
              <a:rPr lang="hy-AM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30352"/>
            <a:ext cx="8003232" cy="2970656"/>
          </a:xfrm>
        </p:spPr>
        <p:txBody>
          <a:bodyPr/>
          <a:lstStyle/>
          <a:p>
            <a:r>
              <a:rPr lang="hy-AM" sz="1600" b="1" dirty="0" smtClean="0"/>
              <a:t>Արմիքսը Հիմնադրվել </a:t>
            </a:r>
            <a:r>
              <a:rPr lang="hy-AM" sz="1600" b="1" dirty="0"/>
              <a:t>է 2010 ապրիլին </a:t>
            </a:r>
            <a:endParaRPr lang="hy-AM" sz="1600" b="1" dirty="0" smtClean="0"/>
          </a:p>
          <a:p>
            <a:pPr marL="0" indent="0">
              <a:buNone/>
            </a:pPr>
            <a:endParaRPr lang="hy-AM" sz="1600" b="1" dirty="0" smtClean="0"/>
          </a:p>
          <a:p>
            <a:r>
              <a:rPr lang="hy-AM" sz="1200" b="1" dirty="0" smtClean="0"/>
              <a:t>ինտերնետ </a:t>
            </a:r>
            <a:r>
              <a:rPr lang="hy-AM" sz="1200" b="1" dirty="0"/>
              <a:t>ծառայություններ մատակարարող մի խումբ մասնավոր ընկերությունների ինչպես նաեւ </a:t>
            </a:r>
            <a:endParaRPr lang="hy-AM" sz="1200" b="1" dirty="0" smtClean="0"/>
          </a:p>
          <a:p>
            <a:pPr marL="0" indent="0">
              <a:buNone/>
            </a:pPr>
            <a:endParaRPr lang="hy-AM" sz="1200" b="1" dirty="0" smtClean="0"/>
          </a:p>
          <a:p>
            <a:r>
              <a:rPr lang="hy-AM" sz="1200" b="1" dirty="0" smtClean="0"/>
              <a:t>Ինֆորմացիոն </a:t>
            </a:r>
            <a:r>
              <a:rPr lang="hy-AM" sz="1200" b="1" dirty="0"/>
              <a:t>տեխնոլոգիաների ձեռնարկությունների </a:t>
            </a:r>
            <a:r>
              <a:rPr lang="hy-AM" sz="1200" b="1" dirty="0" smtClean="0"/>
              <a:t>միության </a:t>
            </a:r>
            <a:r>
              <a:rPr lang="hy-AM" sz="1200" b="1" dirty="0"/>
              <a:t>(ԻՏՁՄ</a:t>
            </a:r>
            <a:r>
              <a:rPr lang="hy-AM" sz="1200" b="1" dirty="0" smtClean="0"/>
              <a:t>) եւ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hy-AM" sz="1200" b="1" dirty="0" smtClean="0"/>
          </a:p>
          <a:p>
            <a:r>
              <a:rPr lang="hy-AM" sz="1200" b="1" dirty="0" smtClean="0"/>
              <a:t>«</a:t>
            </a:r>
            <a:r>
              <a:rPr lang="hy-AM" sz="1200" b="1" dirty="0"/>
              <a:t>Ինտերնետ հանրություն» հ/կ</a:t>
            </a:r>
            <a:r>
              <a:rPr lang="hy-AM" sz="1200" dirty="0" smtClean="0"/>
              <a:t> </a:t>
            </a:r>
            <a:r>
              <a:rPr lang="hy-AM" sz="1200" b="1" dirty="0" smtClean="0"/>
              <a:t>կողմից </a:t>
            </a:r>
            <a:r>
              <a:rPr lang="en-US" sz="1200" b="1" dirty="0" smtClean="0"/>
              <a:t> </a:t>
            </a:r>
            <a:endParaRPr lang="hy-AM" sz="1200" b="1" dirty="0" smtClean="0"/>
          </a:p>
          <a:p>
            <a:pPr marL="0" indent="0">
              <a:buNone/>
            </a:pPr>
            <a:r>
              <a:rPr lang="hy-AM" sz="1200" b="1" dirty="0" smtClean="0"/>
              <a:t> </a:t>
            </a:r>
          </a:p>
          <a:p>
            <a:r>
              <a:rPr lang="hy-AM" sz="1600" b="1" dirty="0"/>
              <a:t>Արմիքսը հիմնադրամ է շահույթ չի </a:t>
            </a:r>
            <a:r>
              <a:rPr lang="hy-AM" sz="1600" b="1" dirty="0" smtClean="0"/>
              <a:t>հետապնդում</a:t>
            </a:r>
            <a:r>
              <a:rPr lang="en-US" sz="1600" b="1" dirty="0" smtClean="0"/>
              <a:t> </a:t>
            </a:r>
            <a:r>
              <a:rPr lang="hy-AM" sz="1600" b="1" dirty="0" smtClean="0"/>
              <a:t>բազմաշահառու է եւ չեզոք</a:t>
            </a:r>
          </a:p>
          <a:p>
            <a:pPr marL="0" indent="0">
              <a:buNone/>
            </a:pPr>
            <a:endParaRPr lang="hy-AM" sz="1600" b="1" dirty="0" smtClean="0"/>
          </a:p>
          <a:p>
            <a:r>
              <a:rPr lang="hy-AM" sz="1200" b="1" dirty="0"/>
              <a:t>Ղեկավարվում է </a:t>
            </a:r>
            <a:r>
              <a:rPr lang="hy-AM" sz="1200" b="1" dirty="0" smtClean="0"/>
              <a:t>հիմնադրամի անդամ կազմակէրպություններից ընտրված խորհրդի միջոցով:</a:t>
            </a:r>
          </a:p>
          <a:p>
            <a:endParaRPr lang="hy-AM" sz="1200" b="1" dirty="0"/>
          </a:p>
          <a:p>
            <a:r>
              <a:rPr lang="hy-AM" sz="1200" b="1" dirty="0" smtClean="0"/>
              <a:t>Անդամներ են համարվում ԻՏՁՄ –ն, </a:t>
            </a:r>
            <a:r>
              <a:rPr lang="hy-AM" sz="1200" b="1" dirty="0"/>
              <a:t>«Ինտերնետ հանրություն</a:t>
            </a:r>
            <a:r>
              <a:rPr lang="hy-AM" sz="1200" b="1" dirty="0" smtClean="0"/>
              <a:t>» հ/կ-ն եւ բոլոր այն կազմակերպությունները որոնք պայմանագրի համաձայն ծառայություն են ստանում Արմիքսից:</a:t>
            </a:r>
          </a:p>
          <a:p>
            <a:endParaRPr lang="hy-AM" sz="1200" b="1" dirty="0"/>
          </a:p>
          <a:p>
            <a:r>
              <a:rPr lang="hy-AM" sz="1200" b="1" dirty="0" smtClean="0"/>
              <a:t>Գլխավոր ծռայությությունը ինտերնետ տրֆիկի </a:t>
            </a:r>
            <a:r>
              <a:rPr lang="en-US" sz="1200" b="1" dirty="0" smtClean="0"/>
              <a:t>(IPv4, IPv6) </a:t>
            </a:r>
            <a:r>
              <a:rPr lang="hy-AM" sz="1200" b="1" dirty="0" smtClean="0"/>
              <a:t>փոխանակումն է Արմիքսի սարքերի միջոցով անդամների ցանցերի միջեւ:</a:t>
            </a:r>
            <a:endParaRPr lang="en-US" sz="1200" b="1" dirty="0"/>
          </a:p>
          <a:p>
            <a:pPr marL="0" indent="0">
              <a:buNone/>
            </a:pPr>
            <a:endParaRPr lang="hy-AM" sz="1200" b="1" dirty="0"/>
          </a:p>
          <a:p>
            <a:endParaRPr lang="en-US" sz="1200" b="1" dirty="0" smtClean="0"/>
          </a:p>
          <a:p>
            <a:endParaRPr lang="en-US" sz="1200" b="1" dirty="0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562" y="2004690"/>
            <a:ext cx="124813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isoclogo (1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121" y="2015680"/>
            <a:ext cx="1656184" cy="11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48680"/>
            <a:ext cx="6700520" cy="4187825"/>
          </a:xfrm>
        </p:spPr>
      </p:pic>
    </p:spTree>
    <p:extLst>
      <p:ext uri="{BB962C8B-B14F-4D97-AF65-F5344CB8AC3E}">
        <p14:creationId xmlns:p14="http://schemas.microsoft.com/office/powerpoint/2010/main" xmlns="" val="214795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y-AM" dirty="0" smtClean="0"/>
              <a:t>Առաջնահերթ է</a:t>
            </a:r>
          </a:p>
          <a:p>
            <a:endParaRPr lang="hy-AM" dirty="0"/>
          </a:p>
          <a:p>
            <a:r>
              <a:rPr lang="hy-AM" sz="1800" dirty="0" smtClean="0"/>
              <a:t>Մեկ շաբաթվա ընդացքում կարգավորել հիմնական եւ հավելյալ ծառայությունների օգտագործման չափը  եւ կնքել պայմանագիր կամ հավելված գործող պայմանագրին</a:t>
            </a:r>
            <a:endParaRPr lang="en-US" sz="1800" dirty="0" smtClean="0"/>
          </a:p>
          <a:p>
            <a:endParaRPr lang="en-US" sz="1800" dirty="0"/>
          </a:p>
          <a:p>
            <a:r>
              <a:rPr lang="hy-AM" sz="1800" dirty="0" smtClean="0"/>
              <a:t>Ձեռք բերել նոր սերվերներ, կուտակիչներ</a:t>
            </a:r>
          </a:p>
          <a:p>
            <a:endParaRPr lang="hy-AM" sz="1800" dirty="0"/>
          </a:p>
          <a:p>
            <a:r>
              <a:rPr lang="hy-AM" sz="1800" dirty="0" smtClean="0"/>
              <a:t>Ներդնել </a:t>
            </a:r>
            <a:r>
              <a:rPr lang="en-US" sz="1800" dirty="0" smtClean="0"/>
              <a:t>IXP-</a:t>
            </a:r>
            <a:r>
              <a:rPr lang="en-US" sz="1800" dirty="0" err="1" smtClean="0"/>
              <a:t>Mannager</a:t>
            </a:r>
            <a:r>
              <a:rPr lang="en-US" sz="1800" dirty="0" smtClean="0"/>
              <a:t>  </a:t>
            </a:r>
            <a:r>
              <a:rPr lang="hy-AM" sz="1800" dirty="0" smtClean="0"/>
              <a:t>Համակարգը</a:t>
            </a:r>
          </a:p>
          <a:p>
            <a:endParaRPr lang="en-US" sz="1800" dirty="0" smtClean="0"/>
          </a:p>
          <a:p>
            <a:r>
              <a:rPr lang="en-US" sz="1800" b="1" dirty="0"/>
              <a:t> BIRD Internet </a:t>
            </a:r>
            <a:r>
              <a:rPr lang="en-US" sz="1800" b="1"/>
              <a:t>Routing </a:t>
            </a:r>
            <a:r>
              <a:rPr lang="en-US" sz="1800" b="1" smtClean="0"/>
              <a:t>Daemon  22.3.2018 </a:t>
            </a:r>
            <a:r>
              <a:rPr lang="en-US" sz="1800" b="1" dirty="0"/>
              <a:t>- New releases 2.0.2 and 1.6.4! Important security </a:t>
            </a:r>
            <a:r>
              <a:rPr lang="en-US" sz="1800" b="1" dirty="0" err="1"/>
              <a:t>bugfix</a:t>
            </a:r>
            <a:r>
              <a:rPr lang="en-US" sz="1800" b="1" dirty="0"/>
              <a:t>. A lot of new features.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391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522920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dirty="0" smtClean="0">
                <a:hlinkClick r:id="rId2"/>
              </a:rPr>
              <a:t>alb</a:t>
            </a:r>
            <a:r>
              <a:rPr lang="en-US" dirty="0" smtClean="0">
                <a:hlinkClick r:id="rId2"/>
              </a:rPr>
              <a:t>e</a:t>
            </a:r>
            <a:r>
              <a:rPr lang="hy-AM" dirty="0" smtClean="0">
                <a:hlinkClick r:id="rId2"/>
              </a:rPr>
              <a:t>rt@web.am</a:t>
            </a:r>
            <a:endParaRPr lang="hy-AM" dirty="0" smtClean="0"/>
          </a:p>
          <a:p>
            <a:r>
              <a:rPr lang="hy-AM" dirty="0" smtClean="0"/>
              <a:t>+374 55 403724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y-AM" sz="2000" dirty="0" smtClean="0"/>
          </a:p>
          <a:p>
            <a:pPr algn="ctr"/>
            <a:endParaRPr lang="hy-AM" sz="2000" dirty="0"/>
          </a:p>
          <a:p>
            <a:pPr algn="ctr"/>
            <a:endParaRPr lang="hy-AM" sz="2000" dirty="0" smtClean="0"/>
          </a:p>
          <a:p>
            <a:pPr algn="ctr"/>
            <a:endParaRPr lang="hy-AM" sz="2000" dirty="0"/>
          </a:p>
          <a:p>
            <a:pPr algn="ctr"/>
            <a:endParaRPr lang="hy-AM" sz="2000" dirty="0" smtClean="0"/>
          </a:p>
          <a:p>
            <a:pPr algn="ctr"/>
            <a:endParaRPr lang="hy-AM" sz="2000" dirty="0"/>
          </a:p>
          <a:p>
            <a:pPr algn="ctr"/>
            <a:endParaRPr lang="hy-AM" sz="2000" dirty="0" smtClean="0"/>
          </a:p>
          <a:p>
            <a:pPr algn="ctr"/>
            <a:r>
              <a:rPr lang="hy-AM" sz="2000" dirty="0" smtClean="0"/>
              <a:t>Շնորհակալություն ուշադրության համար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484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r>
              <a:rPr lang="hy-AM" sz="1600" b="1" dirty="0"/>
              <a:t>Միանալու համար անհրաժեշտ </a:t>
            </a:r>
            <a:r>
              <a:rPr lang="hy-AM" sz="1600" b="1" dirty="0" smtClean="0"/>
              <a:t>է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hy-AM" sz="1600" dirty="0" smtClean="0"/>
          </a:p>
          <a:p>
            <a:pPr marL="342900" indent="-342900">
              <a:buAutoNum type="arabicPlain" startAt="2"/>
            </a:pPr>
            <a:r>
              <a:rPr lang="hy-AM" sz="1600" dirty="0" smtClean="0"/>
              <a:t>Ապահովել </a:t>
            </a:r>
            <a:r>
              <a:rPr lang="en-US" sz="1600" dirty="0" smtClean="0"/>
              <a:t>Ethernet </a:t>
            </a:r>
            <a:r>
              <a:rPr lang="hy-AM" sz="1600" dirty="0" smtClean="0"/>
              <a:t>կապ մինչեւ Արմիքսի 2  կետերից որեւէ մեկի      	հետ 100/1000 կամ 10000 </a:t>
            </a:r>
            <a:r>
              <a:rPr lang="en-US" sz="1600" dirty="0" smtClean="0"/>
              <a:t>Mbps </a:t>
            </a:r>
            <a:r>
              <a:rPr lang="hy-AM" sz="1600" dirty="0" smtClean="0"/>
              <a:t>արագությամբ:</a:t>
            </a:r>
          </a:p>
          <a:p>
            <a:pPr marL="342900" indent="-342900">
              <a:buFont typeface="Wingdings 2" panose="05020102010507070707" pitchFamily="18" charset="2"/>
              <a:buAutoNum type="arabicPlain" startAt="2"/>
            </a:pPr>
            <a:endParaRPr lang="en-US" sz="1600" dirty="0" smtClean="0"/>
          </a:p>
          <a:p>
            <a:pPr marL="342900" indent="-342900">
              <a:buFont typeface="Wingdings 2" panose="05020102010507070707" pitchFamily="18" charset="2"/>
              <a:buAutoNum type="arabicPlain" startAt="2"/>
            </a:pPr>
            <a:endParaRPr lang="hy-AM" sz="1600" dirty="0" smtClean="0"/>
          </a:p>
          <a:p>
            <a:pPr marL="342900" indent="-342900">
              <a:buFont typeface="Wingdings 2" panose="05020102010507070707" pitchFamily="18" charset="2"/>
              <a:buAutoNum type="arabicPlain" startAt="2"/>
            </a:pPr>
            <a:r>
              <a:rPr lang="hy-AM" sz="1600" dirty="0" smtClean="0"/>
              <a:t>Ունենալ  </a:t>
            </a:r>
            <a:r>
              <a:rPr lang="hy-AM" sz="1600" dirty="0"/>
              <a:t>սեփական</a:t>
            </a:r>
            <a:r>
              <a:rPr lang="en-US" sz="1600" dirty="0"/>
              <a:t> AS </a:t>
            </a:r>
            <a:r>
              <a:rPr lang="hy-AM" sz="1600" dirty="0"/>
              <a:t>համար</a:t>
            </a:r>
            <a:r>
              <a:rPr lang="en-US" sz="1600" dirty="0"/>
              <a:t> </a:t>
            </a:r>
            <a:r>
              <a:rPr lang="hy-AM" sz="1600" dirty="0"/>
              <a:t>եւ </a:t>
            </a:r>
            <a:r>
              <a:rPr lang="en-US" sz="1600" dirty="0"/>
              <a:t>IP</a:t>
            </a:r>
            <a:r>
              <a:rPr lang="hy-AM" sz="1600" dirty="0"/>
              <a:t> հասցեների </a:t>
            </a:r>
            <a:r>
              <a:rPr lang="hy-AM" sz="1600" dirty="0" smtClean="0"/>
              <a:t>տիրույթ</a:t>
            </a:r>
            <a:r>
              <a:rPr lang="en-US" sz="1600" dirty="0"/>
              <a:t> </a:t>
            </a:r>
            <a:r>
              <a:rPr lang="hy-AM" sz="1600" dirty="0" smtClean="0"/>
              <a:t>Վարել </a:t>
            </a:r>
            <a:r>
              <a:rPr lang="en-US" sz="1600" dirty="0" smtClean="0"/>
              <a:t>BGP</a:t>
            </a:r>
            <a:r>
              <a:rPr lang="hy-AM" sz="1600" dirty="0"/>
              <a:t> </a:t>
            </a:r>
            <a:r>
              <a:rPr lang="hy-AM" sz="1600" dirty="0" smtClean="0"/>
              <a:t>Արձանագրությամբ  երթուղիների կարգավուրում </a:t>
            </a:r>
            <a:r>
              <a:rPr lang="en-US" sz="1600" dirty="0" smtClean="0"/>
              <a:t>ArmIX-</a:t>
            </a:r>
            <a:r>
              <a:rPr lang="hy-AM" sz="1600" dirty="0" smtClean="0"/>
              <a:t>ի հետ</a:t>
            </a:r>
          </a:p>
          <a:p>
            <a:pPr marL="342900" indent="-342900">
              <a:buFont typeface="Wingdings 2" panose="05020102010507070707" pitchFamily="18" charset="2"/>
              <a:buAutoNum type="arabicPlain" startAt="2"/>
            </a:pPr>
            <a:endParaRPr lang="en-US" sz="1600" dirty="0" smtClean="0"/>
          </a:p>
          <a:p>
            <a:pPr marL="342900" indent="-342900">
              <a:buAutoNum type="arabicPlain" startAt="2"/>
            </a:pPr>
            <a:endParaRPr lang="en-US" sz="1600" dirty="0" smtClean="0"/>
          </a:p>
          <a:p>
            <a:pPr marL="342900" indent="-342900">
              <a:buAutoNum type="arabicPlain" startAt="2"/>
            </a:pPr>
            <a:endParaRPr lang="en-US" sz="1600" dirty="0"/>
          </a:p>
          <a:p>
            <a:pPr marL="342900" indent="-342900">
              <a:buAutoNum type="arabicPlain" startAt="2"/>
            </a:pPr>
            <a:r>
              <a:rPr lang="hy-AM" sz="1600" dirty="0" smtClean="0"/>
              <a:t>Կնքել պայմանագիր Վճարել ամսեվճար ըստ միացման արագության եւ հավելյալ ծառայությունների</a:t>
            </a:r>
            <a:endParaRPr lang="en-US" sz="1600" dirty="0" smtClean="0"/>
          </a:p>
          <a:p>
            <a:pPr marL="0" indent="0">
              <a:buNone/>
            </a:pPr>
            <a:endParaRPr lang="hy-AM" sz="1600" dirty="0"/>
          </a:p>
        </p:txBody>
      </p:sp>
    </p:spTree>
    <p:extLst>
      <p:ext uri="{BB962C8B-B14F-4D97-AF65-F5344CB8AC3E}">
        <p14:creationId xmlns:p14="http://schemas.microsoft.com/office/powerpoint/2010/main" xmlns="" val="37461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sz="1800" b="1" dirty="0" smtClean="0"/>
          </a:p>
          <a:p>
            <a:r>
              <a:rPr lang="hy-AM" sz="1800" b="1" dirty="0" smtClean="0"/>
              <a:t>Հիմնական ծառայությունը պորտի վարձակալություն է</a:t>
            </a:r>
          </a:p>
          <a:p>
            <a:endParaRPr lang="hy-AM" dirty="0" smtClean="0"/>
          </a:p>
          <a:p>
            <a:endParaRPr lang="hy-AM" dirty="0"/>
          </a:p>
          <a:p>
            <a:pPr marL="0" indent="0">
              <a:buNone/>
            </a:pPr>
            <a:endParaRPr lang="hy-AM" dirty="0"/>
          </a:p>
          <a:p>
            <a:pPr marL="342900" indent="-342900" algn="ctr">
              <a:buAutoNum type="arabicPlain" startAt="2"/>
            </a:pPr>
            <a:r>
              <a:rPr lang="hy-AM" sz="1800" dirty="0"/>
              <a:t>100</a:t>
            </a:r>
            <a:r>
              <a:rPr lang="en-US" sz="1800" dirty="0"/>
              <a:t>    Mbps   20 000 AMD</a:t>
            </a:r>
          </a:p>
          <a:p>
            <a:pPr marL="342900" indent="-342900" algn="ctr">
              <a:buAutoNum type="arabicPlain" startAt="2"/>
            </a:pPr>
            <a:r>
              <a:rPr lang="en-US" sz="1800" dirty="0"/>
              <a:t>1000  Mbps  100 000 AMD</a:t>
            </a:r>
          </a:p>
          <a:p>
            <a:pPr marL="342900" indent="-342900" algn="ctr">
              <a:buFont typeface="Wingdings 2" panose="05020102010507070707" pitchFamily="18" charset="2"/>
              <a:buAutoNum type="arabicPlain" startAt="2"/>
            </a:pPr>
            <a:r>
              <a:rPr lang="en-US" sz="1800" dirty="0"/>
              <a:t>10000Mbps  200 000 </a:t>
            </a:r>
            <a:r>
              <a:rPr lang="en-US" sz="1800" dirty="0" smtClean="0"/>
              <a:t>AMD</a:t>
            </a:r>
            <a:endParaRPr lang="hy-AM" sz="1800" dirty="0" smtClean="0"/>
          </a:p>
          <a:p>
            <a:pPr marL="0" indent="0">
              <a:buNone/>
            </a:pPr>
            <a:endParaRPr lang="hy-AM" dirty="0"/>
          </a:p>
          <a:p>
            <a:endParaRPr lang="hy-AM" dirty="0" smtClean="0"/>
          </a:p>
        </p:txBody>
      </p:sp>
    </p:spTree>
    <p:extLst>
      <p:ext uri="{BB962C8B-B14F-4D97-AF65-F5344CB8AC3E}">
        <p14:creationId xmlns:p14="http://schemas.microsoft.com/office/powerpoint/2010/main" xmlns="" val="338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/>
          <a:lstStyle/>
          <a:p>
            <a:pPr marL="342900" indent="-342900" algn="ctr">
              <a:buFont typeface="Wingdings 2" panose="05020102010507070707" pitchFamily="18" charset="2"/>
              <a:buAutoNum type="arabicPlain" startAt="2"/>
            </a:pPr>
            <a:r>
              <a:rPr lang="hy-AM" sz="2400" b="1" dirty="0" smtClean="0"/>
              <a:t>Հավելյալ ծառայություններ</a:t>
            </a:r>
          </a:p>
          <a:p>
            <a:pPr marL="0" indent="0">
              <a:buNone/>
            </a:pPr>
            <a:endParaRPr lang="hy-AM" sz="2400" b="1" dirty="0" smtClean="0"/>
          </a:p>
          <a:p>
            <a:pPr marL="0" indent="0">
              <a:buNone/>
            </a:pPr>
            <a:endParaRPr lang="hy-AM" sz="2400" b="1" dirty="0"/>
          </a:p>
          <a:p>
            <a:pPr marL="342900" indent="-342900">
              <a:buAutoNum type="arabicPlain" startAt="2"/>
            </a:pPr>
            <a:r>
              <a:rPr lang="hy-AM" sz="1800" dirty="0" smtClean="0"/>
              <a:t>Սարքերի Տեղակայում </a:t>
            </a:r>
            <a:r>
              <a:rPr lang="hy-AM" sz="1800" dirty="0"/>
              <a:t>(1</a:t>
            </a:r>
            <a:r>
              <a:rPr lang="en-US" sz="1800" dirty="0"/>
              <a:t>U </a:t>
            </a:r>
            <a:r>
              <a:rPr lang="hy-AM" sz="1800" dirty="0"/>
              <a:t>300</a:t>
            </a:r>
            <a:r>
              <a:rPr lang="en-US" sz="1800" dirty="0"/>
              <a:t>WT) </a:t>
            </a:r>
            <a:r>
              <a:rPr lang="hy-AM" sz="1800" dirty="0"/>
              <a:t> 25000 </a:t>
            </a:r>
            <a:r>
              <a:rPr lang="en-US" sz="1800" dirty="0"/>
              <a:t>AMD</a:t>
            </a:r>
          </a:p>
          <a:p>
            <a:endParaRPr lang="hy-AM" sz="1800" dirty="0"/>
          </a:p>
          <a:p>
            <a:r>
              <a:rPr lang="hy-AM" sz="1800" dirty="0"/>
              <a:t>Առանձնացված </a:t>
            </a:r>
            <a:r>
              <a:rPr lang="en-US" sz="1800" dirty="0" smtClean="0"/>
              <a:t>VLAN</a:t>
            </a:r>
            <a:r>
              <a:rPr lang="hy-AM" sz="1800" dirty="0" smtClean="0"/>
              <a:t> </a:t>
            </a:r>
            <a:r>
              <a:rPr lang="en-US" sz="1800" dirty="0" smtClean="0"/>
              <a:t>    </a:t>
            </a:r>
            <a:r>
              <a:rPr lang="en-US" sz="1800" dirty="0"/>
              <a:t>10000 MD</a:t>
            </a:r>
          </a:p>
          <a:p>
            <a:endParaRPr lang="hy-AM" sz="1800" dirty="0"/>
          </a:p>
          <a:p>
            <a:endParaRPr lang="en-US" sz="1800" dirty="0"/>
          </a:p>
          <a:p>
            <a:pPr marL="342900" indent="-342900">
              <a:buAutoNum type="arabicPlain" startAt="2"/>
            </a:pPr>
            <a:r>
              <a:rPr lang="en-US" sz="1800" b="1" dirty="0" smtClean="0"/>
              <a:t>GGC</a:t>
            </a:r>
            <a:r>
              <a:rPr lang="en-US" sz="1800" b="1" dirty="0"/>
              <a:t>, Akamai traffic   </a:t>
            </a:r>
            <a:r>
              <a:rPr lang="hy-AM" sz="1800" b="1" dirty="0"/>
              <a:t>40000 </a:t>
            </a:r>
            <a:r>
              <a:rPr lang="en-US" sz="1800" b="1" dirty="0"/>
              <a:t>AMD </a:t>
            </a:r>
            <a:r>
              <a:rPr lang="hy-AM" sz="1800" b="1" dirty="0"/>
              <a:t>Յուրաքանչյու </a:t>
            </a:r>
            <a:r>
              <a:rPr lang="hy-AM" sz="1800" b="1" dirty="0" smtClean="0"/>
              <a:t>100 </a:t>
            </a:r>
            <a:r>
              <a:rPr lang="hy-AM" sz="1800" b="1" dirty="0"/>
              <a:t>մեգաբիտի </a:t>
            </a:r>
            <a:r>
              <a:rPr lang="hy-AM" sz="1800" b="1" dirty="0" smtClean="0"/>
              <a:t>համար</a:t>
            </a:r>
          </a:p>
          <a:p>
            <a:pPr marL="342900" indent="-342900">
              <a:buAutoNum type="arabicPlain" startAt="2"/>
            </a:pPr>
            <a:endParaRPr lang="hy-AM" sz="1800" b="1" dirty="0"/>
          </a:p>
          <a:p>
            <a:pPr marL="342900" indent="-342900">
              <a:buAutoNum type="arabicPlain" startAt="2"/>
            </a:pPr>
            <a:r>
              <a:rPr lang="hy-AM" sz="1800" b="1" dirty="0" smtClean="0"/>
              <a:t>Բոլոր գները չեն պարունակում ԱԱՀ</a:t>
            </a: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9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62744"/>
          </a:xfrm>
        </p:spPr>
        <p:txBody>
          <a:bodyPr/>
          <a:lstStyle/>
          <a:p>
            <a:r>
              <a:rPr lang="hy-AM" dirty="0" smtClean="0"/>
              <a:t>Բարերարներ եւ նվիրատվություններ</a:t>
            </a:r>
          </a:p>
          <a:p>
            <a:endParaRPr lang="en-US" dirty="0" smtClean="0"/>
          </a:p>
          <a:p>
            <a:r>
              <a:rPr lang="en-US" dirty="0" smtClean="0"/>
              <a:t>Euro-IX</a:t>
            </a:r>
            <a:endParaRPr lang="hy-AM" dirty="0"/>
          </a:p>
          <a:p>
            <a:r>
              <a:rPr lang="en-US" dirty="0" smtClean="0"/>
              <a:t>GNC</a:t>
            </a:r>
          </a:p>
          <a:p>
            <a:r>
              <a:rPr lang="en-US" dirty="0" smtClean="0"/>
              <a:t>ISOC.AM, ISOC</a:t>
            </a:r>
          </a:p>
          <a:p>
            <a:r>
              <a:rPr lang="en-US" dirty="0" smtClean="0"/>
              <a:t>PCH</a:t>
            </a:r>
          </a:p>
          <a:p>
            <a:r>
              <a:rPr lang="en-US" dirty="0" smtClean="0"/>
              <a:t>VIVACELL</a:t>
            </a:r>
          </a:p>
          <a:p>
            <a:r>
              <a:rPr lang="en-US" dirty="0" smtClean="0"/>
              <a:t>UCOM</a:t>
            </a:r>
          </a:p>
          <a:p>
            <a:r>
              <a:rPr lang="en-US" dirty="0" smtClean="0"/>
              <a:t>WEB</a:t>
            </a:r>
          </a:p>
          <a:p>
            <a:r>
              <a:rPr lang="en-US" dirty="0" smtClean="0"/>
              <a:t>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0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4" y="619295"/>
            <a:ext cx="7848872" cy="41879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/>
              <a:t>Armix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81081" y="2157912"/>
            <a:ext cx="2099780" cy="934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L2 switch Extreme </a:t>
            </a:r>
          </a:p>
          <a:p>
            <a:pPr algn="ctr"/>
            <a:r>
              <a:rPr lang="en-US" sz="1100" dirty="0" smtClean="0"/>
              <a:t>Peering VLAN</a:t>
            </a:r>
          </a:p>
          <a:p>
            <a:pPr algn="ctr"/>
            <a:r>
              <a:rPr lang="en-US" sz="1100" dirty="0" smtClean="0"/>
              <a:t>91.218.7.0/25</a:t>
            </a:r>
          </a:p>
          <a:p>
            <a:pPr algn="ctr"/>
            <a:r>
              <a:rPr lang="en-US" sz="1100" dirty="0"/>
              <a:t>2001:7f8:94</a:t>
            </a:r>
            <a:r>
              <a:rPr lang="en-US" sz="1100" dirty="0" smtClean="0"/>
              <a:t>::/64</a:t>
            </a:r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>
            <a:off x="6372200" y="2030024"/>
            <a:ext cx="1152128" cy="717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ArmIX  </a:t>
            </a:r>
            <a:r>
              <a:rPr lang="en-US" sz="1400" dirty="0" err="1" smtClean="0"/>
              <a:t>BGProuter</a:t>
            </a:r>
            <a:endParaRPr lang="en-US" sz="1400" dirty="0" smtClean="0"/>
          </a:p>
          <a:p>
            <a:pPr algn="ctr"/>
            <a:r>
              <a:rPr lang="en-US" sz="1400" dirty="0" smtClean="0"/>
              <a:t>AS51225 </a:t>
            </a:r>
            <a:endParaRPr lang="en-US" sz="1400" dirty="0"/>
          </a:p>
        </p:txBody>
      </p:sp>
      <p:cxnSp>
        <p:nvCxnSpPr>
          <p:cNvPr id="32" name="Elbow Connector 31"/>
          <p:cNvCxnSpPr>
            <a:stCxn id="6" idx="3"/>
            <a:endCxn id="29" idx="1"/>
          </p:cNvCxnSpPr>
          <p:nvPr/>
        </p:nvCxnSpPr>
        <p:spPr>
          <a:xfrm flipV="1">
            <a:off x="2880861" y="2388628"/>
            <a:ext cx="3491339" cy="2366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57559" y="3413697"/>
            <a:ext cx="1368152" cy="93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BGP soft router</a:t>
            </a:r>
          </a:p>
          <a:p>
            <a:pPr algn="ctr"/>
            <a:r>
              <a:rPr lang="en-US" sz="1100" dirty="0"/>
              <a:t>BIRD </a:t>
            </a:r>
            <a:r>
              <a:rPr lang="en-US" sz="1100" dirty="0" smtClean="0"/>
              <a:t>91.218.7.3 </a:t>
            </a:r>
          </a:p>
          <a:p>
            <a:pPr algn="ctr"/>
            <a:r>
              <a:rPr lang="en-US" sz="1100" dirty="0" smtClean="0"/>
              <a:t>2001:7f8:94::1</a:t>
            </a:r>
            <a:endParaRPr lang="en-US" sz="1100" dirty="0"/>
          </a:p>
          <a:p>
            <a:pPr algn="ctr"/>
            <a:r>
              <a:rPr lang="en-US" sz="1100" dirty="0" smtClean="0"/>
              <a:t>AS65004</a:t>
            </a:r>
            <a:endParaRPr lang="en-US" sz="1100" dirty="0"/>
          </a:p>
        </p:txBody>
      </p:sp>
      <p:cxnSp>
        <p:nvCxnSpPr>
          <p:cNvPr id="38" name="Elbow Connector 37"/>
          <p:cNvCxnSpPr/>
          <p:nvPr/>
        </p:nvCxnSpPr>
        <p:spPr>
          <a:xfrm rot="5400000">
            <a:off x="3872507" y="2831128"/>
            <a:ext cx="736636" cy="5009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 flipH="1">
            <a:off x="1838578" y="3112475"/>
            <a:ext cx="861926" cy="35563"/>
          </a:xfrm>
          <a:prstGeom prst="bentConnector3">
            <a:avLst>
              <a:gd name="adj1" fmla="val 536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90452" y="5011646"/>
            <a:ext cx="610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400" dirty="0" smtClean="0"/>
              <a:t> Արմիքսի</a:t>
            </a:r>
            <a:r>
              <a:rPr lang="en-US" sz="1400" dirty="0" smtClean="0"/>
              <a:t> </a:t>
            </a:r>
            <a:r>
              <a:rPr lang="hy-AM" sz="1400" dirty="0" smtClean="0"/>
              <a:t>միացումներ հնարավոր է </a:t>
            </a:r>
            <a:r>
              <a:rPr lang="en-US" sz="1400" dirty="0" smtClean="0"/>
              <a:t>2</a:t>
            </a:r>
            <a:r>
              <a:rPr lang="hy-AM" sz="1400" dirty="0" smtClean="0"/>
              <a:t> կետերից մեկում</a:t>
            </a:r>
          </a:p>
          <a:p>
            <a:r>
              <a:rPr lang="hy-AM" sz="1400" dirty="0" smtClean="0"/>
              <a:t>Տիգրան մեծի </a:t>
            </a:r>
            <a:r>
              <a:rPr lang="hy-AM" sz="1400" dirty="0"/>
              <a:t>եւ </a:t>
            </a:r>
            <a:r>
              <a:rPr lang="hy-AM" sz="1400" dirty="0" smtClean="0"/>
              <a:t>Կոմիտասի</a:t>
            </a:r>
            <a:r>
              <a:rPr lang="en-US" sz="1400" dirty="0" smtClean="0"/>
              <a:t> </a:t>
            </a:r>
            <a:r>
              <a:rPr lang="hy-AM" sz="1400" dirty="0" smtClean="0"/>
              <a:t>հանգույցներում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3931262" y="2173615"/>
            <a:ext cx="2052723" cy="924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L2 switch CISCO 2960 </a:t>
            </a:r>
          </a:p>
          <a:p>
            <a:pPr algn="ctr"/>
            <a:r>
              <a:rPr lang="en-US" sz="1100" dirty="0" smtClean="0"/>
              <a:t>Peering VLAN</a:t>
            </a:r>
          </a:p>
          <a:p>
            <a:pPr algn="ctr"/>
            <a:r>
              <a:rPr lang="en-US" sz="1100" dirty="0" smtClean="0"/>
              <a:t>91.218.7.0/25</a:t>
            </a:r>
          </a:p>
          <a:p>
            <a:pPr algn="ctr"/>
            <a:r>
              <a:rPr lang="en-US" sz="1100" dirty="0"/>
              <a:t>2001:7f8:94</a:t>
            </a:r>
            <a:r>
              <a:rPr lang="en-US" sz="1100" dirty="0" smtClean="0"/>
              <a:t>::/64</a:t>
            </a:r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30" name="Flowchart: Magnetic Disk 29"/>
          <p:cNvSpPr/>
          <p:nvPr/>
        </p:nvSpPr>
        <p:spPr>
          <a:xfrm>
            <a:off x="5898888" y="1161106"/>
            <a:ext cx="1247820" cy="51946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akamai</a:t>
            </a:r>
            <a:r>
              <a:rPr lang="en-US" sz="1100" dirty="0" smtClean="0"/>
              <a:t> 20Gbps</a:t>
            </a:r>
            <a:endParaRPr lang="en-US" sz="1100" dirty="0"/>
          </a:p>
        </p:txBody>
      </p:sp>
      <p:sp>
        <p:nvSpPr>
          <p:cNvPr id="31" name="Flowchart: Magnetic Disk 30"/>
          <p:cNvSpPr/>
          <p:nvPr/>
        </p:nvSpPr>
        <p:spPr>
          <a:xfrm>
            <a:off x="4560580" y="1136721"/>
            <a:ext cx="1247820" cy="519468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GGC-evn2 22Gbps</a:t>
            </a:r>
            <a:endParaRPr lang="en-US" sz="1100" dirty="0"/>
          </a:p>
        </p:txBody>
      </p:sp>
      <p:sp>
        <p:nvSpPr>
          <p:cNvPr id="35" name="Rectangle 34"/>
          <p:cNvSpPr/>
          <p:nvPr/>
        </p:nvSpPr>
        <p:spPr>
          <a:xfrm>
            <a:off x="1006597" y="3401389"/>
            <a:ext cx="1368152" cy="93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BGP soft router</a:t>
            </a:r>
          </a:p>
          <a:p>
            <a:pPr algn="ctr"/>
            <a:r>
              <a:rPr lang="en-US" sz="1100" dirty="0" smtClean="0"/>
              <a:t>BIRD 91.218.7.4</a:t>
            </a:r>
          </a:p>
          <a:p>
            <a:pPr algn="ctr"/>
            <a:r>
              <a:rPr lang="en-US" sz="1100" dirty="0"/>
              <a:t>2001:7f8:94</a:t>
            </a:r>
            <a:r>
              <a:rPr lang="en-US" sz="1100" dirty="0" smtClean="0"/>
              <a:t>::</a:t>
            </a:r>
            <a:r>
              <a:rPr lang="en-US" sz="1100" dirty="0"/>
              <a:t>2</a:t>
            </a:r>
          </a:p>
          <a:p>
            <a:pPr algn="ctr"/>
            <a:r>
              <a:rPr lang="en-US" sz="1100" dirty="0" smtClean="0"/>
              <a:t> AS65004</a:t>
            </a:r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1037632" y="1863243"/>
            <a:ext cx="1456146" cy="19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Nod </a:t>
            </a:r>
            <a:r>
              <a:rPr lang="en-US" sz="1000" dirty="0" err="1" smtClean="0"/>
              <a:t>inTigran</a:t>
            </a:r>
            <a:r>
              <a:rPr lang="en-US" sz="1000" dirty="0" smtClean="0"/>
              <a:t> Mets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>
          <a:xfrm>
            <a:off x="4240825" y="1894323"/>
            <a:ext cx="1456146" cy="19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Nod in </a:t>
            </a:r>
            <a:r>
              <a:rPr lang="en-US" sz="1000" dirty="0" err="1" smtClean="0"/>
              <a:t>Komitas</a:t>
            </a:r>
            <a:r>
              <a:rPr lang="en-US" sz="1000" dirty="0" smtClean="0"/>
              <a:t> 60</a:t>
            </a:r>
            <a:endParaRPr lang="en-US" sz="1000" dirty="0"/>
          </a:p>
        </p:txBody>
      </p:sp>
      <p:sp>
        <p:nvSpPr>
          <p:cNvPr id="47" name="Right Arrow 46"/>
          <p:cNvSpPr/>
          <p:nvPr/>
        </p:nvSpPr>
        <p:spPr>
          <a:xfrm flipV="1">
            <a:off x="2857845" y="2600241"/>
            <a:ext cx="1132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661090" y="1397882"/>
            <a:ext cx="818713" cy="4774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Transit</a:t>
            </a:r>
          </a:p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GNC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267372" y="752986"/>
            <a:ext cx="818713" cy="47741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Transit</a:t>
            </a:r>
          </a:p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UCOM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59" name="Elbow Connector 58"/>
          <p:cNvCxnSpPr>
            <a:stCxn id="57" idx="2"/>
            <a:endCxn id="29" idx="3"/>
          </p:cNvCxnSpPr>
          <p:nvPr/>
        </p:nvCxnSpPr>
        <p:spPr>
          <a:xfrm rot="5400000">
            <a:off x="7021418" y="1733316"/>
            <a:ext cx="1158223" cy="15240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>
            <a:off x="7382412" y="2028176"/>
            <a:ext cx="699513" cy="3696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Flowchart: Magnetic Disk 32"/>
          <p:cNvSpPr/>
          <p:nvPr/>
        </p:nvSpPr>
        <p:spPr>
          <a:xfrm>
            <a:off x="3176535" y="1121608"/>
            <a:ext cx="1247820" cy="519468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FNA 40Gbps</a:t>
            </a:r>
            <a:endParaRPr lang="en-US" sz="1100" dirty="0"/>
          </a:p>
        </p:txBody>
      </p:sp>
      <p:sp>
        <p:nvSpPr>
          <p:cNvPr id="39" name="Flowchart: Magnetic Disk 38"/>
          <p:cNvSpPr/>
          <p:nvPr/>
        </p:nvSpPr>
        <p:spPr>
          <a:xfrm>
            <a:off x="6428908" y="3061808"/>
            <a:ext cx="1247820" cy="51946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Amnic</a:t>
            </a:r>
            <a:r>
              <a:rPr lang="en-US" sz="1100" dirty="0" smtClean="0"/>
              <a:t> </a:t>
            </a:r>
            <a:r>
              <a:rPr lang="en-US" sz="1100" dirty="0" err="1" smtClean="0"/>
              <a:t>Anycast</a:t>
            </a:r>
            <a:endParaRPr lang="en-US" sz="1100" dirty="0"/>
          </a:p>
        </p:txBody>
      </p:sp>
      <p:sp>
        <p:nvSpPr>
          <p:cNvPr id="41" name="Flowchart: Magnetic Disk 40"/>
          <p:cNvSpPr/>
          <p:nvPr/>
        </p:nvSpPr>
        <p:spPr>
          <a:xfrm>
            <a:off x="4821769" y="3245953"/>
            <a:ext cx="1162215" cy="614311"/>
          </a:xfrm>
          <a:prstGeom prst="flowChartMagneticDisk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PCH/400 </a:t>
            </a:r>
            <a:r>
              <a:rPr lang="en-US" sz="1100" dirty="0" err="1" smtClean="0"/>
              <a:t>ccTLD</a:t>
            </a:r>
            <a:r>
              <a:rPr lang="en-US" sz="1100" dirty="0" smtClean="0"/>
              <a:t> 9.9.9.9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1639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609600"/>
            <a:ext cx="8107362" cy="5207000"/>
          </a:xfrm>
        </p:spPr>
        <p:txBody>
          <a:bodyPr/>
          <a:lstStyle/>
          <a:p>
            <a:pPr eaLnBrk="1" hangingPunct="1">
              <a:spcBef>
                <a:spcPts val="100"/>
              </a:spcBef>
            </a:pPr>
            <a:r>
              <a:rPr lang="en-US" altLang="en-US" sz="2700" dirty="0" smtClean="0"/>
              <a:t>VivaCell-MTS-10Gbps</a:t>
            </a:r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r>
              <a:rPr lang="en-US" altLang="en-US" sz="2700" dirty="0" smtClean="0"/>
              <a:t>GNC ALFA-10Gbps</a:t>
            </a:r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r>
              <a:rPr lang="en-US" altLang="en-US" sz="2700" dirty="0" smtClean="0"/>
              <a:t>ARMINCO-1</a:t>
            </a:r>
            <a:r>
              <a:rPr lang="hy-AM" altLang="en-US" sz="2700" dirty="0" smtClean="0"/>
              <a:t>0</a:t>
            </a:r>
            <a:r>
              <a:rPr lang="en-US" altLang="en-US" sz="2700" dirty="0" err="1" smtClean="0"/>
              <a:t>Gbps</a:t>
            </a:r>
            <a:endParaRPr lang="en-US" altLang="en-US" sz="27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r>
              <a:rPr lang="en-US" altLang="en-US" sz="2700" dirty="0" smtClean="0"/>
              <a:t>Web</a:t>
            </a:r>
            <a:r>
              <a:rPr lang="hy-AM" altLang="en-US" sz="2700" dirty="0" smtClean="0"/>
              <a:t> </a:t>
            </a:r>
            <a:r>
              <a:rPr lang="en-US" altLang="en-US" sz="2700" dirty="0" smtClean="0"/>
              <a:t>LLC-1 </a:t>
            </a:r>
            <a:r>
              <a:rPr lang="en-US" altLang="en-US" sz="2700" dirty="0" err="1" smtClean="0"/>
              <a:t>Gbps</a:t>
            </a:r>
            <a:endParaRPr lang="en-US" altLang="en-US" sz="27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r>
              <a:rPr lang="en-US" altLang="en-US" sz="2700" dirty="0" smtClean="0"/>
              <a:t>Ucom-10 </a:t>
            </a:r>
            <a:r>
              <a:rPr lang="en-US" altLang="en-US" sz="2400" dirty="0" err="1" smtClean="0"/>
              <a:t>Gbps</a:t>
            </a:r>
            <a:endParaRPr lang="en-US" altLang="en-US" sz="27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>
              <a:spcBef>
                <a:spcPts val="100"/>
              </a:spcBef>
            </a:pPr>
            <a:endParaRPr lang="en-US" altLang="en-US" sz="1500" dirty="0" smtClean="0"/>
          </a:p>
          <a:p>
            <a:pPr eaLnBrk="1" hangingPunct="1"/>
            <a:r>
              <a:rPr lang="en-US" altLang="en-US" sz="2700" dirty="0" err="1" smtClean="0"/>
              <a:t>AsNet</a:t>
            </a:r>
            <a:r>
              <a:rPr lang="en-US" altLang="en-US" sz="2700" dirty="0" smtClean="0"/>
              <a:t> </a:t>
            </a:r>
            <a:r>
              <a:rPr lang="en-US" altLang="en-US" sz="2400" dirty="0"/>
              <a:t>1Gbps</a:t>
            </a:r>
          </a:p>
          <a:p>
            <a:pPr marL="0" indent="0" eaLnBrk="1" hangingPunct="1">
              <a:spcBef>
                <a:spcPts val="100"/>
              </a:spcBef>
              <a:buNone/>
            </a:pPr>
            <a:endParaRPr lang="en-US" altLang="en-US" sz="1500" dirty="0" smtClean="0"/>
          </a:p>
          <a:p>
            <a:pPr marL="0" indent="0" eaLnBrk="1" hangingPunct="1">
              <a:spcBef>
                <a:spcPts val="100"/>
              </a:spcBef>
              <a:buNone/>
            </a:pPr>
            <a:endParaRPr lang="en-US" altLang="en-US" sz="1500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7172" name="Picture 2" descr="\\Sserver\uitefinal\Membership\Members' logo\Armi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959" y="2314408"/>
            <a:ext cx="16811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\\Sserver\uitefinal\Membership\Members' logo\U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008" y="367680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022" y="1540851"/>
            <a:ext cx="18526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113" y="712788"/>
            <a:ext cx="19542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699" y="4975222"/>
            <a:ext cx="10366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Sserver\uitefinal\Membership\Members' logo\We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02" y="3156720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50875" y="596900"/>
            <a:ext cx="8107363" cy="5195888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Colmena</a:t>
            </a:r>
            <a:r>
              <a:rPr lang="en-US" dirty="0" smtClean="0"/>
              <a:t> 10Gbps</a:t>
            </a:r>
          </a:p>
          <a:p>
            <a:pPr eaLnBrk="1" hangingPunct="1">
              <a:defRPr/>
            </a:pPr>
            <a:r>
              <a:rPr lang="en-US" dirty="0" smtClean="0"/>
              <a:t>       </a:t>
            </a:r>
          </a:p>
          <a:p>
            <a:pPr eaLnBrk="1" hangingPunct="1">
              <a:defRPr/>
            </a:pPr>
            <a:r>
              <a:rPr lang="en-US" dirty="0" smtClean="0"/>
              <a:t>Fastnet-100Mbps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spcBef>
                <a:spcPts val="100"/>
              </a:spcBef>
              <a:defRPr/>
            </a:pPr>
            <a:r>
              <a:rPr lang="en-US" dirty="0" err="1" smtClean="0"/>
              <a:t>Karabakh</a:t>
            </a:r>
            <a:r>
              <a:rPr lang="en-US" dirty="0" smtClean="0"/>
              <a:t> Telecom 1Gbps</a:t>
            </a:r>
          </a:p>
          <a:p>
            <a:pPr eaLnBrk="1" hangingPunct="1">
              <a:spcBef>
                <a:spcPts val="100"/>
              </a:spcBef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Infotech 100Mbps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err="1"/>
              <a:t>Crossnet</a:t>
            </a:r>
            <a:r>
              <a:rPr lang="en-US" altLang="en-US" dirty="0"/>
              <a:t> </a:t>
            </a:r>
            <a:r>
              <a:rPr lang="en-US" altLang="en-US" dirty="0" smtClean="0"/>
              <a:t>1Gbps        </a:t>
            </a:r>
            <a:endParaRPr lang="en-US" altLang="en-US" dirty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73787"/>
            <a:ext cx="2981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Karabakh Tele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1828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457" y="4559491"/>
            <a:ext cx="1176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7287</TotalTime>
  <Words>329</Words>
  <Application>Microsoft Office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Ինտերնետ Տրաֆիկի Փոխանակման Հայկական Կենտրոն ArmIX</vt:lpstr>
      <vt:lpstr>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Armenian Internet Traffic Exchange Foundation</dc:title>
  <dc:creator>Vahan</dc:creator>
  <cp:lastModifiedBy>ISOCAM</cp:lastModifiedBy>
  <cp:revision>270</cp:revision>
  <cp:lastPrinted>2017-03-10T09:50:04Z</cp:lastPrinted>
  <dcterms:created xsi:type="dcterms:W3CDTF">2011-06-22T14:37:58Z</dcterms:created>
  <dcterms:modified xsi:type="dcterms:W3CDTF">2018-11-12T12:05:22Z</dcterms:modified>
</cp:coreProperties>
</file>